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2" r:id="rId4"/>
    <p:sldId id="263" r:id="rId5"/>
    <p:sldId id="304" r:id="rId6"/>
    <p:sldId id="265" r:id="rId7"/>
    <p:sldId id="264" r:id="rId8"/>
    <p:sldId id="266" r:id="rId9"/>
    <p:sldId id="268" r:id="rId10"/>
    <p:sldId id="269" r:id="rId11"/>
    <p:sldId id="270" r:id="rId12"/>
    <p:sldId id="271" r:id="rId13"/>
    <p:sldId id="259" r:id="rId14"/>
    <p:sldId id="260" r:id="rId15"/>
    <p:sldId id="274" r:id="rId16"/>
    <p:sldId id="275" r:id="rId17"/>
    <p:sldId id="267" r:id="rId18"/>
    <p:sldId id="272" r:id="rId19"/>
    <p:sldId id="273" r:id="rId20"/>
    <p:sldId id="277" r:id="rId21"/>
    <p:sldId id="278" r:id="rId22"/>
    <p:sldId id="284" r:id="rId23"/>
    <p:sldId id="285" r:id="rId24"/>
    <p:sldId id="280" r:id="rId25"/>
    <p:sldId id="281" r:id="rId26"/>
    <p:sldId id="282" r:id="rId27"/>
    <p:sldId id="300" r:id="rId28"/>
    <p:sldId id="25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9" r:id="rId40"/>
    <p:sldId id="302" r:id="rId41"/>
    <p:sldId id="295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3ECD-E99A-4218-A585-9DCB59D56665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683D7-4C65-405D-ABC2-CC64E2F64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4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3EED-AB48-4C15-A792-5005E4A302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5D07-B982-413D-91E9-4FBEBFD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D913-AE22-43CE-AFD1-A59E22A0389A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1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BFB4-5289-4FBC-87E9-5E45DA970BE4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0E68-78F8-41B5-B067-5D77FECF22C3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79D1-8181-46E8-84C7-D3923C9FB2AC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6BB6-62AA-4DD9-AB09-D84B3EFC1599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BA49-B712-4986-BE8C-649753BDA427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327-ADEB-4FF4-A3D0-5F695AE68D47}" type="datetime1">
              <a:rPr lang="en-US" smtClean="0"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EE75-59F9-49D7-A967-80496DEC3890}" type="datetime1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915-12BE-444E-989E-97539D3636A5}" type="datetime1">
              <a:rPr lang="en-US" smtClean="0"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8599-59C7-43A3-AD1E-944DB5258B87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93A7-A5DD-4ED9-9FA8-71FDE98D83B0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F2A1-F2EB-4C4A-8B23-ABDE85AAA7DB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90CE-68BC-4AFA-9C2F-CCB19531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Calculus in Physics II</a:t>
            </a:r>
            <a:endParaRPr lang="en-US" sz="6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05560" y="2667000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9157" y="302554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9160" y="2374612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05560" y="2561925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1868104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850" y="4037763"/>
            <a:ext cx="914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Knowing the car’s displacement history, find its velocity and acceleration.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8295" y="10291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4523" y="9260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71676" y="11546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0624" y="101393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/>
                <a:ea typeface="Cambria Math"/>
              </a:rPr>
              <a:t>≈</a:t>
            </a:r>
            <a:r>
              <a:rPr lang="en-US" b="1" dirty="0" smtClean="0"/>
              <a:t> Slope 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571500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7395" y="57912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15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08005" y="1905000"/>
            <a:ext cx="278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slope at time =  2.8 sec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38200"/>
            <a:ext cx="533993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53" y="2692400"/>
            <a:ext cx="2178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71500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7395" y="57912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15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45113" y="1905000"/>
            <a:ext cx="28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Find slope at time =  2.8 sec</a:t>
            </a: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94" y="2635249"/>
            <a:ext cx="3039506" cy="77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96958" y="3990945"/>
            <a:ext cx="2288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Exact answer =  -1.6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28295" y="10291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54523" y="9260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471676" y="11546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00624" y="101393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/>
                <a:ea typeface="Cambria Math"/>
              </a:rPr>
              <a:t>≈</a:t>
            </a:r>
            <a:r>
              <a:rPr lang="en-US" b="1" dirty="0" smtClean="0"/>
              <a:t> Slope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" y="878926"/>
            <a:ext cx="5827458" cy="46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563300" y="1781475"/>
            <a:ext cx="609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71500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7395" y="57912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15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08005" y="1905000"/>
            <a:ext cx="28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Find slope at time =  2.8 sec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72692" y="2314545"/>
            <a:ext cx="2288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Exact answer =  -1.6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71127" y="3886200"/>
            <a:ext cx="232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Differential Calculus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08161" y="307891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866666" y="2971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6883819" y="3200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260892" y="305966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=  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61434" y="305966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42884" y="328826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04047" y="29718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8321200" y="3200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28295" y="10291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54523" y="9260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6471676" y="11546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00624" y="101393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/>
                <a:ea typeface="Cambria Math"/>
              </a:rPr>
              <a:t>≈</a:t>
            </a:r>
            <a:r>
              <a:rPr lang="en-US" b="1" dirty="0" smtClean="0"/>
              <a:t> Slope 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785813"/>
            <a:ext cx="5688013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515175" y="1704475"/>
            <a:ext cx="609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Differential Calculus for Physics</a:t>
            </a:r>
          </a:p>
          <a:p>
            <a:r>
              <a:rPr lang="en-US" sz="4600" b="1" dirty="0" smtClean="0">
                <a:solidFill>
                  <a:srgbClr val="FF0000"/>
                </a:solidFill>
              </a:rPr>
              <a:t>Power Rule</a:t>
            </a:r>
            <a:endParaRPr lang="en-US" sz="57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447800"/>
            <a:ext cx="782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Given:   x = a </a:t>
            </a:r>
            <a:r>
              <a:rPr lang="en-US" sz="3200" b="1" dirty="0" err="1" smtClean="0"/>
              <a:t>t</a:t>
            </a:r>
            <a:r>
              <a:rPr lang="en-US" sz="3200" b="1" baseline="30000" dirty="0" err="1" smtClean="0"/>
              <a:t>b</a:t>
            </a:r>
            <a:r>
              <a:rPr lang="en-US" sz="3200" b="1" dirty="0" smtClean="0"/>
              <a:t>; where a and b are constants.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5850" y="259080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dirty="0" err="1" smtClean="0"/>
              <a:t>ab</a:t>
            </a:r>
            <a:r>
              <a:rPr lang="en-US" sz="3200" b="1" dirty="0" smtClean="0"/>
              <a:t> t</a:t>
            </a:r>
            <a:r>
              <a:rPr lang="en-US" sz="3200" b="1" baseline="30000" dirty="0" smtClean="0"/>
              <a:t>b-1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7353" y="243840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353" y="2872800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4162425"/>
            <a:ext cx="7827592" cy="1933575"/>
            <a:chOff x="533400" y="4162425"/>
            <a:chExt cx="7827592" cy="1933575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4162425"/>
              <a:ext cx="7827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Given:   y = a </a:t>
              </a:r>
              <a:r>
                <a:rPr lang="en-US" sz="3200" b="1" dirty="0" err="1" smtClean="0"/>
                <a:t>x</a:t>
              </a:r>
              <a:r>
                <a:rPr lang="en-US" sz="3200" b="1" baseline="30000" dirty="0" err="1" smtClean="0"/>
                <a:t>b</a:t>
              </a:r>
              <a:r>
                <a:rPr lang="en-US" sz="3200" b="1" dirty="0" smtClean="0"/>
                <a:t>; where a and b are constants.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75850" y="5305425"/>
              <a:ext cx="1556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= </a:t>
              </a:r>
              <a:r>
                <a:rPr lang="en-US" sz="3200" b="1" dirty="0" err="1" smtClean="0"/>
                <a:t>ab</a:t>
              </a:r>
              <a:r>
                <a:rPr lang="en-US" sz="3200" b="1" dirty="0" smtClean="0"/>
                <a:t> x</a:t>
              </a:r>
              <a:r>
                <a:rPr lang="en-US" sz="3200" b="1" baseline="30000" dirty="0" smtClean="0"/>
                <a:t>b-1</a:t>
              </a:r>
              <a:endParaRPr lang="en-US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5076825"/>
              <a:ext cx="593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dy</a:t>
              </a:r>
              <a:endParaRPr lang="en-US" sz="32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5511225"/>
              <a:ext cx="593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35016" y="5610725"/>
              <a:ext cx="3810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7361" y="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Find the derivative (dx/</a:t>
            </a:r>
            <a:r>
              <a:rPr lang="en-US" sz="3600" b="1" dirty="0" err="1" smtClean="0"/>
              <a:t>dt</a:t>
            </a:r>
            <a:r>
              <a:rPr lang="en-US" sz="3600" b="1" dirty="0" smtClean="0"/>
              <a:t>) ≡ Find the Velocity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4518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10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5 t</a:t>
            </a:r>
            <a:r>
              <a:rPr lang="en-US" sz="3200" b="1" baseline="30000" dirty="0" smtClean="0"/>
              <a:t>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3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3 t</a:t>
            </a:r>
            <a:r>
              <a:rPr lang="en-US" sz="3200" b="1" baseline="30000" dirty="0" smtClean="0"/>
              <a:t>3 </a:t>
            </a:r>
            <a:r>
              <a:rPr lang="en-US" sz="3200" b="1" dirty="0"/>
              <a:t>-</a:t>
            </a:r>
            <a:r>
              <a:rPr lang="en-US" sz="3200" b="1" dirty="0" smtClean="0"/>
              <a:t> 2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+ 27</a:t>
            </a:r>
            <a:endParaRPr lang="en-U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05560" y="5457485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9157" y="58160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49160" y="5165097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5560" y="535241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4658589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44518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10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3 t</a:t>
            </a:r>
            <a:r>
              <a:rPr lang="en-US" sz="3200" b="1" baseline="30000" dirty="0" smtClean="0"/>
              <a:t>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6 t</a:t>
            </a:r>
            <a:r>
              <a:rPr lang="en-US" sz="3200" b="1" baseline="30000" dirty="0" smtClean="0"/>
              <a:t>5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2 t</a:t>
            </a:r>
            <a:r>
              <a:rPr lang="en-US" sz="3200" b="1" baseline="30000" dirty="0" smtClean="0"/>
              <a:t>3 </a:t>
            </a:r>
            <a:r>
              <a:rPr lang="en-US" sz="3200" b="1" dirty="0" smtClean="0"/>
              <a:t>+ 8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- 27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5560" y="5381285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9157" y="5739825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49160" y="5088897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axis</a:t>
            </a:r>
            <a:endParaRPr lang="en-US" sz="3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005560" y="527621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4582389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7361" y="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Find the derivative (</a:t>
            </a:r>
            <a:r>
              <a:rPr lang="en-US" sz="3600" b="1" dirty="0" err="1" smtClean="0"/>
              <a:t>dy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dt</a:t>
            </a:r>
            <a:r>
              <a:rPr lang="en-US" sz="3600" b="1" dirty="0" smtClean="0"/>
              <a:t>) ≡ Find the Velocity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7361" y="1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Find the derivative (</a:t>
            </a:r>
            <a:r>
              <a:rPr lang="en-US" sz="6000" b="1" dirty="0" err="1" smtClean="0"/>
              <a:t>dy</a:t>
            </a:r>
            <a:r>
              <a:rPr lang="en-US" sz="6000" b="1" dirty="0" smtClean="0"/>
              <a:t>/dx):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4518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4 x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2 x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+ 2x +33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6 x</a:t>
            </a:r>
            <a:r>
              <a:rPr lang="en-US" sz="3200" b="1" baseline="30000" dirty="0" smtClean="0"/>
              <a:t>4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8 x</a:t>
            </a:r>
            <a:r>
              <a:rPr lang="en-US" sz="3200" b="1" baseline="30000" dirty="0" smtClean="0"/>
              <a:t>2 </a:t>
            </a:r>
            <a:r>
              <a:rPr lang="en-US" sz="3200" b="1" dirty="0" smtClean="0"/>
              <a:t>+ 8 x - 27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1043839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a </a:t>
            </a:r>
            <a:r>
              <a:rPr lang="en-US" sz="3200" b="1" dirty="0" err="1" smtClean="0"/>
              <a:t>t</a:t>
            </a:r>
            <a:r>
              <a:rPr lang="en-US" sz="3200" b="1" baseline="30000" dirty="0" err="1" smtClean="0"/>
              <a:t>b</a:t>
            </a:r>
            <a:r>
              <a:rPr lang="en-US" sz="3200" b="1" baseline="30000" dirty="0" smtClean="0"/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805417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- t</a:t>
            </a:r>
            <a:r>
              <a:rPr lang="en-US" sz="3200" b="1" baseline="30000" dirty="0" smtClean="0"/>
              <a:t>2 </a:t>
            </a:r>
            <a:r>
              <a:rPr lang="en-US" sz="3200" b="1" dirty="0" smtClean="0"/>
              <a:t>+4 t + 15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13993" y="29204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v =  -2 t +4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85496" y="2743199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5496" y="3177599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502"/>
            <a:ext cx="4235079" cy="33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24297" y="4215826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(t = 2.8) = v =  -2(2.8)+4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03860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473000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24297" y="5406451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(t = 2.8) = -1.6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5229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56636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525249" y="523480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/>
              <a:t>f</a:t>
            </a:r>
            <a:r>
              <a:rPr lang="en-US" sz="3200" b="1" u="sng" dirty="0" err="1" smtClean="0"/>
              <a:t>t</a:t>
            </a:r>
            <a:endParaRPr lang="en-US" sz="3200" b="1" u="sng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392200" y="5568175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5079" y="-8686"/>
            <a:ext cx="488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Use calculus to find the velocity at 2.8 sec.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35079" cy="33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8005" y="1905000"/>
            <a:ext cx="267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constantly changing,</a:t>
            </a:r>
          </a:p>
          <a:p>
            <a:r>
              <a:rPr lang="en-US" dirty="0" smtClean="0"/>
              <a:t>V changes in time!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08161" y="100985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66666" y="9027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883819" y="113133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60892" y="9906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= 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61434" y="990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42884" y="12192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04047" y="9027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8321200" y="11313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-8686"/>
            <a:ext cx="912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Use calculus to find the velocity at 10. sec.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" y="609600"/>
            <a:ext cx="57311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1100" y="1676400"/>
            <a:ext cx="305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velocity at 10. sec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08161" y="100985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66666" y="9027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883819" y="113133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60892" y="9906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= 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61434" y="990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42884" y="12192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04047" y="9027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8321200" y="11313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41697" y="22860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0.1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19697" y="3120451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v =  0.2 t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2943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33776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6361434" y="4293209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(t = 10) = 2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32937" y="411598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2937" y="4550383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8321968" y="416242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/>
              <a:t>f</a:t>
            </a:r>
            <a:r>
              <a:rPr lang="en-US" sz="3200" b="1" u="sng" dirty="0" err="1" smtClean="0"/>
              <a:t>t</a:t>
            </a:r>
            <a:endParaRPr lang="en-US" sz="3200" b="1" u="sng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8188919" y="449580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" y="757253"/>
            <a:ext cx="5737131" cy="457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0261" y="1246032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Velocity =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0936" y="1143000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/>
              <a:t>Δ </a:t>
            </a:r>
            <a:r>
              <a:rPr lang="en-US" u="sng" dirty="0" smtClean="0"/>
              <a:t>Displacement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694252" y="1413053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1978" y="20842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8206" y="1981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275359" y="220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562600" cy="443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901" y="304800"/>
            <a:ext cx="5074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the displacement is a parabola, the velocity is linear.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If the velocity is increasing what does that say about the acceleration?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500735"/>
            <a:ext cx="306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Average acceleration=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86346" y="3385329"/>
            <a:ext cx="145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/>
              <a:t>Δ </a:t>
            </a:r>
            <a:r>
              <a:rPr lang="en-US" sz="2400" b="1" u="sng" dirty="0" smtClean="0"/>
              <a:t>Velocity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655382"/>
            <a:ext cx="146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time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4618" y="43265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=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0846" y="422352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 smtClean="0"/>
              <a:t>Δ</a:t>
            </a:r>
            <a:r>
              <a:rPr lang="en-US" sz="2400" b="1" u="sng" dirty="0" smtClean="0"/>
              <a:t>v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237999" y="4452129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</a:t>
            </a:r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92961" y="535325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=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51466" y="524613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/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8619" y="547473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5692" y="5334000"/>
            <a:ext cx="220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of velocity =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46234" y="53340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7684" y="55626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91904" y="52461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</a:t>
            </a:r>
            <a:r>
              <a:rPr lang="en-US" b="1" u="sng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9057" y="54747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531"/>
            <a:ext cx="3965625" cy="316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3945971" cy="31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12571" y="188375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=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71076" y="17766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/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8229" y="200524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5302" y="1864509"/>
            <a:ext cx="220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of velocity =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65844" y="186450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47294" y="209310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11514" y="17766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</a:t>
            </a:r>
            <a:r>
              <a:rPr lang="en-US" b="1" u="sng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8667" y="200524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02761" y="2709693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 0.2 t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07903" y="388245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0.2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79406" y="3705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79406" y="41396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984055" y="3751667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/>
              <a:t>f</a:t>
            </a:r>
            <a:r>
              <a:rPr lang="en-US" sz="3200" b="1" u="sng" dirty="0" err="1" smtClean="0"/>
              <a:t>t</a:t>
            </a:r>
            <a:endParaRPr lang="en-US" sz="3200" b="1" u="sng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851006" y="4085042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sec</a:t>
            </a:r>
            <a:r>
              <a:rPr lang="en-US" sz="3200" b="1" baseline="30000" dirty="0" smtClean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7797" y="38588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15527" y="76200"/>
            <a:ext cx="510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a velocity history, calculate the acceleration history.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" y="111075"/>
            <a:ext cx="4111016" cy="327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" y="3436453"/>
            <a:ext cx="4094172" cy="326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7361" y="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Find the derivative (dv/</a:t>
            </a:r>
            <a:r>
              <a:rPr lang="en-US" sz="3200" b="1" dirty="0" err="1" smtClean="0"/>
              <a:t>dt</a:t>
            </a:r>
            <a:r>
              <a:rPr lang="en-US" sz="3200" b="1" dirty="0" smtClean="0"/>
              <a:t>) ≡ Find the Acceleration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451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20 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15 t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0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9 t</a:t>
            </a:r>
            <a:r>
              <a:rPr lang="en-US" sz="3200" b="1" baseline="30000" dirty="0"/>
              <a:t>2</a:t>
            </a:r>
            <a:r>
              <a:rPr lang="en-US" sz="3200" b="1" baseline="30000" dirty="0" smtClean="0"/>
              <a:t> </a:t>
            </a:r>
            <a:r>
              <a:rPr lang="en-US" sz="3200" b="1" dirty="0"/>
              <a:t>-</a:t>
            </a:r>
            <a:r>
              <a:rPr lang="en-US" sz="3200" b="1" dirty="0" smtClean="0"/>
              <a:t> 4 t</a:t>
            </a:r>
            <a:endParaRPr lang="en-U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05560" y="5457485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9157" y="58160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49160" y="5165097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5560" y="535241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4658589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0"/>
            <a:ext cx="914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Given a displacement history, calculate the acceleration.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4297" y="4347129"/>
            <a:ext cx="362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acceleration at 10. sec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" y="446637"/>
            <a:ext cx="2667176" cy="212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8616" y="7620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0.1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06616" y="1596451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v =  0.2 t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78119" y="1419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8119" y="18536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6444354" y="284992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0.2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49609" y="267269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49609" y="310709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420506" y="2719137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/>
              <a:t>f</a:t>
            </a:r>
            <a:r>
              <a:rPr lang="en-US" sz="3200" b="1" u="sng" dirty="0" err="1" smtClean="0"/>
              <a:t>t</a:t>
            </a:r>
            <a:endParaRPr lang="en-US" sz="3200" b="1" u="sng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287457" y="3052512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sec</a:t>
            </a:r>
            <a:r>
              <a:rPr lang="en-US" sz="3200" b="1" baseline="30000" dirty="0" smtClean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282633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10200" y="28250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788063" y="2672694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</a:t>
            </a:r>
            <a:r>
              <a:rPr lang="en-US" sz="3200" b="1" u="sng" baseline="30000" dirty="0" smtClean="0"/>
              <a:t>2</a:t>
            </a:r>
            <a:r>
              <a:rPr lang="en-US" sz="3200" b="1" u="sng" dirty="0" smtClean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8063" y="3107094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dt</a:t>
            </a:r>
            <a:r>
              <a:rPr lang="en-US" sz="3200" b="1" baseline="30000" dirty="0"/>
              <a:t>2</a:t>
            </a:r>
            <a:endParaRPr lang="en-US" sz="3200" b="1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4924125" y="267269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24125" y="310709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4105950" y="28250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267269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19600" y="310709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6" name="Left Bracket 5"/>
          <p:cNvSpPr/>
          <p:nvPr/>
        </p:nvSpPr>
        <p:spPr>
          <a:xfrm>
            <a:off x="4953001" y="2745144"/>
            <a:ext cx="93010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 flipH="1">
            <a:off x="5380505" y="2748895"/>
            <a:ext cx="105895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71029" y="5384823"/>
            <a:ext cx="362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acceleration at 20. sec</a:t>
            </a:r>
            <a:endParaRPr lang="en-US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" y="4758914"/>
            <a:ext cx="2631286" cy="20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" y="2651904"/>
            <a:ext cx="2597954" cy="207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" grpId="0" animBg="1"/>
      <p:bldP spid="59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7361" y="1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Find second derivative (d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x/dt</a:t>
            </a:r>
            <a:r>
              <a:rPr lang="en-US" sz="6000" b="1" baseline="30000" dirty="0"/>
              <a:t>2</a:t>
            </a:r>
            <a:r>
              <a:rPr lang="en-US" sz="6000" b="1" dirty="0" smtClean="0"/>
              <a:t>) (i.e., acceleration):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4518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10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5 t</a:t>
            </a:r>
            <a:r>
              <a:rPr lang="en-US" sz="3200" b="1" baseline="30000" dirty="0" smtClean="0"/>
              <a:t>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3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3 t</a:t>
            </a:r>
            <a:r>
              <a:rPr lang="en-US" sz="3200" b="1" baseline="30000" dirty="0" smtClean="0"/>
              <a:t>3 </a:t>
            </a:r>
            <a:r>
              <a:rPr lang="en-US" sz="3200" b="1" dirty="0"/>
              <a:t>-</a:t>
            </a:r>
            <a:r>
              <a:rPr lang="en-US" sz="3200" b="1" dirty="0" smtClean="0"/>
              <a:t> 2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+ 27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44518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10 t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3 t</a:t>
            </a:r>
            <a:r>
              <a:rPr lang="en-US" sz="3200" b="1" baseline="30000" dirty="0" smtClean="0"/>
              <a:t>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6 t</a:t>
            </a:r>
            <a:r>
              <a:rPr lang="en-US" sz="3200" b="1" baseline="30000" dirty="0" smtClean="0"/>
              <a:t>5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2 t</a:t>
            </a:r>
            <a:r>
              <a:rPr lang="en-US" sz="3200" b="1" baseline="30000" dirty="0" smtClean="0"/>
              <a:t>3 </a:t>
            </a:r>
            <a:r>
              <a:rPr lang="en-US" sz="3200" b="1" dirty="0" smtClean="0"/>
              <a:t>+ 8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- 27</a:t>
            </a:r>
            <a:endParaRPr 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53" y="16042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Find second derivative (d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y/dt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) (</a:t>
            </a:r>
            <a:r>
              <a:rPr lang="en-US" sz="6000" b="1" dirty="0"/>
              <a:t>i.e., acceleration):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44518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4 x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2 x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+ 2x +33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6 x</a:t>
            </a:r>
            <a:r>
              <a:rPr lang="en-US" sz="3200" b="1" baseline="30000" dirty="0" smtClean="0"/>
              <a:t>4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 = 8 x</a:t>
            </a:r>
            <a:r>
              <a:rPr lang="en-US" sz="3200" b="1" baseline="30000" dirty="0" smtClean="0"/>
              <a:t>2 </a:t>
            </a:r>
            <a:r>
              <a:rPr lang="en-US" sz="3200" b="1" dirty="0" smtClean="0"/>
              <a:t>+ 8 x - 27</a:t>
            </a:r>
            <a:endParaRPr lang="en-US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Find second derivative (d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y/dx</a:t>
            </a:r>
            <a:r>
              <a:rPr lang="en-US" sz="6000" b="1" baseline="30000" dirty="0" smtClean="0"/>
              <a:t>2</a:t>
            </a:r>
            <a:r>
              <a:rPr lang="en-US" sz="6000" b="1" dirty="0" smtClean="0"/>
              <a:t>):</a:t>
            </a:r>
            <a:endParaRPr 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0"/>
            <a:ext cx="914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Summary of Definitions</a:t>
            </a:r>
            <a:endParaRPr lang="en-US" sz="2800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3089256" y="988397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66044" y="80786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66044" y="1242261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681853" y="23336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81853" y="27680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3080244" y="24872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49609" y="40100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9609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41636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4162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88063" y="4010024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</a:t>
            </a:r>
            <a:r>
              <a:rPr lang="en-US" sz="3200" b="1" u="sng" baseline="30000" dirty="0" smtClean="0"/>
              <a:t>2</a:t>
            </a:r>
            <a:r>
              <a:rPr lang="en-US" sz="3200" b="1" u="sng" dirty="0" smtClean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88063" y="4444424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dt</a:t>
            </a:r>
            <a:r>
              <a:rPr lang="en-US" sz="3200" b="1" baseline="30000" dirty="0"/>
              <a:t>2</a:t>
            </a:r>
            <a:endParaRPr lang="en-US" sz="3200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924125" y="40100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24125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105950" y="4162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40100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19600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3" name="Left Bracket 42"/>
          <p:cNvSpPr/>
          <p:nvPr/>
        </p:nvSpPr>
        <p:spPr>
          <a:xfrm>
            <a:off x="4953001" y="4082474"/>
            <a:ext cx="93010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 flipH="1">
            <a:off x="5380505" y="4086225"/>
            <a:ext cx="105895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005560" y="2667000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9157" y="302554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9160" y="2374612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05560" y="2561925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1868104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35" y="3810000"/>
            <a:ext cx="914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Knowing the car’s velocity history, find its displacement.</a:t>
            </a:r>
            <a:endParaRPr lang="en-US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1673" y="762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Calculus in Physics II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850" y="5039618"/>
            <a:ext cx="9146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will be working the earlier problems in reverse; integration is the </a:t>
            </a:r>
            <a:r>
              <a:rPr lang="en-US" sz="3200" b="1" u="sng" dirty="0" smtClean="0"/>
              <a:t>inverse operation </a:t>
            </a:r>
            <a:r>
              <a:rPr lang="en-US" sz="3200" b="1" dirty="0" smtClean="0"/>
              <a:t>of differentiation.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0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velocity history, calculate the displacement history.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0261" y="1246032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Velocity =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0936" y="1143000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/>
              <a:t>Δ </a:t>
            </a:r>
            <a:r>
              <a:rPr lang="en-US" u="sng" dirty="0" smtClean="0"/>
              <a:t>Displacement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694252" y="1413053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1978" y="208423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8206" y="1981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275359" y="220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83480" y="359306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 = 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70070" y="35930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31978" y="780438"/>
            <a:ext cx="77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0674" y="3223736"/>
            <a:ext cx="116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Therefore: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1873"/>
            <a:ext cx="5577907" cy="44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419" y="49036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6647" y="4800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029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16" y="1173491"/>
            <a:ext cx="4355684" cy="347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10873" y="48884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Slope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9" y="1203169"/>
            <a:ext cx="4318481" cy="344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Check out these possible solutions.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53218" y="94531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11723" y="838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928876" y="1066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05949" y="92606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Slope = 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06491" y="92606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lim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87941" y="115466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Δ</a:t>
            </a:r>
            <a:r>
              <a:rPr lang="en-US" sz="1200" b="1" dirty="0" smtClean="0"/>
              <a:t>t→0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49104" y="838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8366257" y="1066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t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67379" y="1752600"/>
            <a:ext cx="325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Which curve satisfies the above definition of velocity to produce a velocity = 1?</a:t>
            </a:r>
            <a:endParaRPr lang="en-US" sz="20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9554"/>
            <a:ext cx="5593349" cy="446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29616" y="3276600"/>
            <a:ext cx="32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All of them!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7653"/>
            <a:ext cx="5371506" cy="42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1" y="0"/>
            <a:ext cx="91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Given a velocity history, calculate the displacement at t = 2 sec.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86765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1828" y="76462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148981" y="99322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57102" y="176426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 = 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43692" y="17642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3771500"/>
            <a:ext cx="867075" cy="79087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81752" y="2378301"/>
            <a:ext cx="262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= (1 </a:t>
            </a:r>
            <a:r>
              <a:rPr lang="en-US" dirty="0" err="1" smtClean="0"/>
              <a:t>ft</a:t>
            </a:r>
            <a:r>
              <a:rPr lang="en-US" dirty="0" smtClean="0"/>
              <a:t>/s) (2 s) = 2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The area under the curve!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293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Possible solutions.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9164" y="914400"/>
            <a:ext cx="325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Which curve has a displacement of 2 </a:t>
            </a:r>
            <a:r>
              <a:rPr lang="en-US" sz="2000" b="1" dirty="0" err="1" smtClean="0"/>
              <a:t>ft</a:t>
            </a:r>
            <a:r>
              <a:rPr lang="en-US" sz="2000" b="1" dirty="0" smtClean="0"/>
              <a:t> at 2 sec?</a:t>
            </a:r>
            <a:endParaRPr lang="en-US" sz="20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9554"/>
            <a:ext cx="5593349" cy="446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602679" y="2057400"/>
            <a:ext cx="82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 = 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2592"/>
            <a:ext cx="5528715" cy="44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1" y="0"/>
            <a:ext cx="91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Given a velocity history, calculate the displacement at t = 2 sec.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1" y="775320"/>
            <a:ext cx="3505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Area under velocity curve is the displacement.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18156" y="184046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 = 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04746" y="18404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1515" y="3781125"/>
            <a:ext cx="152400" cy="8382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84633" y="2369536"/>
            <a:ext cx="328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Sum all the areas is integral calculus.</a:t>
            </a:r>
            <a:endParaRPr 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2872" y="3429000"/>
            <a:ext cx="0" cy="275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15272" y="3429000"/>
            <a:ext cx="0" cy="275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15272" y="3557337"/>
            <a:ext cx="45584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0515" y="3551722"/>
            <a:ext cx="37020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6715" y="297891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18156" y="34290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x = 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04746" y="34290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0927" y="3962400"/>
                <a:ext cx="96295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927" y="3962400"/>
                <a:ext cx="962956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58516" y="3962400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16" y="3962400"/>
                <a:ext cx="875368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56934" y="4773331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934" y="4773331"/>
                <a:ext cx="875368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668042" y="4959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Integral Calculus for Physics</a:t>
            </a:r>
          </a:p>
          <a:p>
            <a:r>
              <a:rPr lang="en-US" sz="4600" b="1" dirty="0" smtClean="0">
                <a:solidFill>
                  <a:srgbClr val="FF0000"/>
                </a:solidFill>
              </a:rPr>
              <a:t>Reverse Power Rule</a:t>
            </a:r>
            <a:endParaRPr lang="en-US" sz="57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06912" y="1722843"/>
                <a:ext cx="3784646" cy="58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latin typeface="Cambria Math"/>
                          </a:rPr>
                          <m:t>𝒂𝒕</m:t>
                        </m:r>
                        <m:r>
                          <a:rPr lang="en-US" sz="2800" b="1" i="1" baseline="30000" smtClean="0"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𝒅𝒕</m:t>
                        </m:r>
                      </m:e>
                    </m:nary>
                  </m:oMath>
                </a14:m>
                <a:r>
                  <a:rPr lang="en-US" sz="28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𝐚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  <m:r>
                          <a:rPr lang="en-US" sz="2800" b="1" i="1" baseline="30000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𝒅𝒕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12" y="1722843"/>
                <a:ext cx="3784646" cy="589841"/>
              </a:xfrm>
              <a:prstGeom prst="rect">
                <a:avLst/>
              </a:prstGeom>
              <a:blipFill rotWithShape="1">
                <a:blip r:embed="rId2"/>
                <a:stretch>
                  <a:fillRect t="-7292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68525" y="1523118"/>
            <a:ext cx="118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at</a:t>
            </a:r>
            <a:r>
              <a:rPr lang="en-US" sz="3200" b="1" u="sng" baseline="30000" dirty="0" smtClean="0"/>
              <a:t>(b+1</a:t>
            </a:r>
            <a:r>
              <a:rPr lang="en-US" sz="3200" b="1" u="sng" baseline="30000" dirty="0"/>
              <a:t>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8589" y="201433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(b+1)</a:t>
            </a:r>
            <a:r>
              <a:rPr lang="en-US" sz="3200" b="1" baseline="30000" dirty="0" smtClean="0"/>
              <a:t> </a:t>
            </a:r>
            <a:endParaRPr lang="en-US" sz="32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5439" y="1727909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 C</a:t>
            </a:r>
            <a:endParaRPr lang="en-US" sz="3200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43000" y="3810000"/>
                <a:ext cx="3784646" cy="58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latin typeface="Cambria Math"/>
                          </a:rPr>
                          <m:t>𝒂𝒙</m:t>
                        </m:r>
                        <m:r>
                          <a:rPr lang="en-US" sz="2800" b="1" i="1" baseline="30000" smtClean="0"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𝐚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800" b="1" i="1" baseline="30000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𝒅𝒙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10000"/>
                <a:ext cx="3784646" cy="589841"/>
              </a:xfrm>
              <a:prstGeom prst="rect">
                <a:avLst/>
              </a:prstGeom>
              <a:blipFill rotWithShape="1">
                <a:blip r:embed="rId3"/>
                <a:stretch>
                  <a:fillRect t="-7216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720925" y="3610275"/>
            <a:ext cx="1227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ax</a:t>
            </a:r>
            <a:r>
              <a:rPr lang="en-US" sz="3200" b="1" u="sng" baseline="30000" dirty="0" smtClean="0"/>
              <a:t>(b+1</a:t>
            </a:r>
            <a:r>
              <a:rPr lang="en-US" sz="3200" b="1" u="sng" baseline="30000" dirty="0"/>
              <a:t>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89" y="410149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(b+1)</a:t>
            </a:r>
            <a:r>
              <a:rPr lang="en-US" sz="3200" b="1" baseline="30000" dirty="0" smtClean="0"/>
              <a:t> </a:t>
            </a:r>
            <a:endParaRPr lang="en-US" sz="32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7839" y="3815066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 C</a:t>
            </a:r>
            <a:endParaRPr lang="en-US" sz="3200" b="1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7361" y="1"/>
            <a:ext cx="9144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Find the integrals of the following ≡ Find the displacement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451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20 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0343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15 t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42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0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06225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9 t</a:t>
            </a:r>
            <a:r>
              <a:rPr lang="en-US" sz="3200" b="1" baseline="30000" dirty="0"/>
              <a:t>2</a:t>
            </a:r>
            <a:r>
              <a:rPr lang="en-US" sz="3200" b="1" baseline="30000" dirty="0" smtClean="0"/>
              <a:t> </a:t>
            </a:r>
            <a:r>
              <a:rPr lang="en-US" sz="3200" b="1" dirty="0"/>
              <a:t>-</a:t>
            </a:r>
            <a:r>
              <a:rPr lang="en-US" sz="3200" b="1" dirty="0" smtClean="0"/>
              <a:t> 4 t</a:t>
            </a:r>
            <a:endParaRPr lang="en-U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05560" y="5990885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9157" y="63494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49160" y="5698497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5560" y="588581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46139"/>
          <a:stretch/>
        </p:blipFill>
        <p:spPr bwMode="auto">
          <a:xfrm>
            <a:off x="14735" y="5191989"/>
            <a:ext cx="2095500" cy="7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1044517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10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C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930342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5 t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 + C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284422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C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3606224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3 t</a:t>
            </a:r>
            <a:r>
              <a:rPr lang="en-US" sz="3200" b="1" baseline="30000" dirty="0" smtClean="0"/>
              <a:t>3 </a:t>
            </a:r>
            <a:r>
              <a:rPr lang="en-US" sz="3200" b="1" dirty="0"/>
              <a:t>-</a:t>
            </a:r>
            <a:r>
              <a:rPr lang="en-US" sz="3200" b="1" dirty="0" smtClean="0"/>
              <a:t> 2 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+ C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368225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2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4368224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2t + C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3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2" y="3557337"/>
            <a:ext cx="2243138" cy="178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1" y="829375"/>
            <a:ext cx="5550510" cy="44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1" y="0"/>
            <a:ext cx="91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Given a velocity history, displacement = 0 at start, calculate the displacement history.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47799" y="3838875"/>
            <a:ext cx="153757" cy="7620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449157" y="3429000"/>
            <a:ext cx="0" cy="275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1557" y="3429000"/>
            <a:ext cx="0" cy="275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01557" y="3557337"/>
            <a:ext cx="45584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3551722"/>
            <a:ext cx="37020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297891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dt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78032" y="685800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032" y="685800"/>
                <a:ext cx="875368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89140" y="8718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9140" y="1868542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v =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53353" y="2561272"/>
            <a:ext cx="339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= t + x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The initial displacement at t = 0 was zero; therefore, x</a:t>
            </a:r>
            <a:r>
              <a:rPr lang="en-US" baseline="-25000" dirty="0" smtClean="0"/>
              <a:t>0 </a:t>
            </a:r>
            <a:r>
              <a:rPr lang="en-US" dirty="0" smtClean="0"/>
              <a:t>= 0</a:t>
            </a:r>
          </a:p>
          <a:p>
            <a:endParaRPr lang="en-US" dirty="0"/>
          </a:p>
          <a:p>
            <a:r>
              <a:rPr lang="en-US" dirty="0" smtClean="0"/>
              <a:t>x = 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1" y="0"/>
            <a:ext cx="91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Given a velocity history, and knowing that the initial displacement was 0 (X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= 0), calculate the displacement history.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46892" y="705121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892" y="705121"/>
                <a:ext cx="875368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58000" y="8912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6151" y="1868542"/>
            <a:ext cx="15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v = 0.2 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53353" y="2607354"/>
            <a:ext cx="339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= 0.1 t</a:t>
            </a:r>
            <a:r>
              <a:rPr lang="en-US" baseline="30000" dirty="0" smtClean="0"/>
              <a:t>2</a:t>
            </a:r>
            <a:r>
              <a:rPr lang="en-US" dirty="0" smtClean="0"/>
              <a:t> + x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The initial displacement (x</a:t>
            </a:r>
            <a:r>
              <a:rPr lang="en-US" baseline="-25000" dirty="0" smtClean="0"/>
              <a:t>0</a:t>
            </a:r>
            <a:r>
              <a:rPr lang="en-US" dirty="0" smtClean="0"/>
              <a:t>) at t = 0 was zero; therefore, x</a:t>
            </a:r>
            <a:r>
              <a:rPr lang="en-US" baseline="-25000" dirty="0" smtClean="0"/>
              <a:t>0</a:t>
            </a:r>
            <a:r>
              <a:rPr lang="en-US" dirty="0" smtClean="0"/>
              <a:t> = 0</a:t>
            </a:r>
          </a:p>
          <a:p>
            <a:endParaRPr lang="en-US" dirty="0"/>
          </a:p>
          <a:p>
            <a:pPr algn="ctr"/>
            <a:r>
              <a:rPr lang="en-US" dirty="0"/>
              <a:t>x = 0.1 t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9" y="871888"/>
            <a:ext cx="5615854" cy="44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1" y="0"/>
            <a:ext cx="91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Verify that the area under the velocity curve is the displacement.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78032" y="685800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032" y="685800"/>
                <a:ext cx="875368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89140" y="8718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4340" y="381000"/>
            <a:ext cx="3872047" cy="3069017"/>
            <a:chOff x="137499" y="762000"/>
            <a:chExt cx="5615854" cy="447999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9" y="762000"/>
              <a:ext cx="5615854" cy="447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610275" y="3638350"/>
              <a:ext cx="0" cy="9906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019800" y="1981200"/>
            <a:ext cx="320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(6 sec) = 0.5 (6 sec) (1.2 </a:t>
            </a:r>
            <a:r>
              <a:rPr lang="en-US" dirty="0" err="1" smtClean="0"/>
              <a:t>ft</a:t>
            </a:r>
            <a:r>
              <a:rPr lang="en-US" dirty="0" smtClean="0"/>
              <a:t>/sec)</a:t>
            </a:r>
          </a:p>
          <a:p>
            <a:r>
              <a:rPr lang="en-US" dirty="0" smtClean="0"/>
              <a:t>X (6 sec) = 3.6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0" y="3581400"/>
            <a:ext cx="3872047" cy="30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638700" y="5068178"/>
            <a:ext cx="3276600" cy="741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2197" y="488351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 sec, 3.6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654518" y="2329314"/>
            <a:ext cx="1905802" cy="683393"/>
          </a:xfrm>
          <a:custGeom>
            <a:avLst/>
            <a:gdLst>
              <a:gd name="connsiteX0" fmla="*/ 0 w 1905802"/>
              <a:gd name="connsiteY0" fmla="*/ 673768 h 683393"/>
              <a:gd name="connsiteX1" fmla="*/ 1896177 w 1905802"/>
              <a:gd name="connsiteY1" fmla="*/ 0 h 683393"/>
              <a:gd name="connsiteX2" fmla="*/ 1905802 w 1905802"/>
              <a:gd name="connsiteY2" fmla="*/ 683393 h 683393"/>
              <a:gd name="connsiteX3" fmla="*/ 0 w 1905802"/>
              <a:gd name="connsiteY3" fmla="*/ 673768 h 68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802" h="683393">
                <a:moveTo>
                  <a:pt x="0" y="673768"/>
                </a:moveTo>
                <a:lnTo>
                  <a:pt x="1896177" y="0"/>
                </a:lnTo>
                <a:lnTo>
                  <a:pt x="1905802" y="683393"/>
                </a:lnTo>
                <a:lnTo>
                  <a:pt x="0" y="673768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1" y="0"/>
            <a:ext cx="91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Given an acceleration history, find the velocity history.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22251" y="4591321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251" y="4591321"/>
                <a:ext cx="875368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33359" y="47774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603332"/>
            <a:ext cx="5669677" cy="452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39681" y="1246032"/>
            <a:ext cx="233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Acceleration=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01356" y="1143000"/>
            <a:ext cx="110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/>
              <a:t>Δ </a:t>
            </a:r>
            <a:r>
              <a:rPr lang="en-US" u="sng" dirty="0" smtClean="0"/>
              <a:t>Velocity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7873281" y="1413053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12398" y="208423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38626" y="1981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v</a:t>
            </a:r>
            <a:endParaRPr lang="en-US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655779" y="220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63900" y="35930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v</a:t>
            </a:r>
            <a:r>
              <a:rPr lang="en-US" dirty="0" smtClean="0"/>
              <a:t> = 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50490" y="35930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12398" y="780438"/>
            <a:ext cx="86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61094" y="3223736"/>
            <a:ext cx="116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Therefore: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81191" y="407309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  = a 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" grpId="0"/>
      <p:bldP spid="2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419" y="49036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6647" y="4800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029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0873" y="48884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Slope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60" y="1066800"/>
            <a:ext cx="4346578" cy="346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1" y="0"/>
            <a:ext cx="91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Given an acceleration history, and knowing that the initial velocity was 0 (v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= 0), calculate the velocity history.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74005" y="4864388"/>
            <a:ext cx="3496845" cy="922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482749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0850" y="4572000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95003" y="4759313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46892" y="705121"/>
                <a:ext cx="87536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892" y="705121"/>
                <a:ext cx="875368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58000" y="8912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6151" y="1868542"/>
            <a:ext cx="151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a = 0.2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35265" y="2438400"/>
                <a:ext cx="104817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0.2 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265" y="2438400"/>
                <a:ext cx="1048172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46373" y="26244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0775" y="262448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0.2 t + 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78006" y="3279738"/>
            <a:ext cx="3099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 = 0, v = 0; therefore, v</a:t>
            </a:r>
            <a:r>
              <a:rPr lang="en-US" baseline="-25000" dirty="0" smtClean="0"/>
              <a:t>0</a:t>
            </a:r>
            <a:r>
              <a:rPr lang="en-US" dirty="0" smtClean="0"/>
              <a:t> = 0.</a:t>
            </a:r>
          </a:p>
          <a:p>
            <a:endParaRPr lang="en-US" dirty="0"/>
          </a:p>
          <a:p>
            <a:pPr algn="ctr"/>
            <a:r>
              <a:rPr lang="en-US" dirty="0" smtClean="0"/>
              <a:t>v = 0.2 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5499"/>
            <a:ext cx="31877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0"/>
            <a:ext cx="914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Summary of Definitions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2412" y="988397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19200" y="80786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9200" y="1242261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135009" y="23336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35009" y="27680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33400" y="24872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41644" y="638475"/>
                <a:ext cx="1449756" cy="13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44" y="638475"/>
                <a:ext cx="1449756" cy="13840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407263" y="979166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1644" y="2143225"/>
                <a:ext cx="1449756" cy="13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44" y="2143225"/>
                <a:ext cx="1449756" cy="1384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407263" y="2483916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 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35009" y="40100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5009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1636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4162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73463" y="4010024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</a:t>
            </a:r>
            <a:r>
              <a:rPr lang="en-US" sz="3200" b="1" u="sng" baseline="30000" dirty="0" smtClean="0"/>
              <a:t>2</a:t>
            </a:r>
            <a:r>
              <a:rPr lang="en-US" sz="3200" b="1" u="sng" dirty="0" smtClean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3463" y="4444424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dt</a:t>
            </a:r>
            <a:r>
              <a:rPr lang="en-US" sz="3200" b="1" baseline="30000" dirty="0"/>
              <a:t>2</a:t>
            </a:r>
            <a:endParaRPr lang="en-US" sz="3200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409525" y="40100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09525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591350" y="4162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05000" y="40100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4444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43" name="Left Bracket 42"/>
          <p:cNvSpPr/>
          <p:nvPr/>
        </p:nvSpPr>
        <p:spPr>
          <a:xfrm>
            <a:off x="2438401" y="4082474"/>
            <a:ext cx="93010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 flipH="1">
            <a:off x="2865905" y="4086225"/>
            <a:ext cx="105895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10200" y="4214458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1644" y="3895588"/>
                <a:ext cx="1784335" cy="13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𝒅𝒕</m:t>
                          </m:r>
                          <m:r>
                            <a:rPr lang="en-US" sz="3200" b="1" i="1" baseline="30000" smtClean="0">
                              <a:latin typeface="Cambria Math"/>
                            </a:rPr>
                            <m:t>𝟐</m:t>
                          </m:r>
                        </m:e>
                      </m:nary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44" y="3895588"/>
                <a:ext cx="1784335" cy="13840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0"/>
            <a:ext cx="914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Constant acceleration (gravity)</a:t>
            </a:r>
            <a:endParaRPr lang="en-US" sz="28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17763" y="2310825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 =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36883" y="1106619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-g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03990" y="929677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</a:t>
            </a:r>
            <a:r>
              <a:rPr lang="en-US" sz="3200" b="1" u="sng" baseline="30000" dirty="0" smtClean="0"/>
              <a:t>2</a:t>
            </a:r>
            <a:r>
              <a:rPr lang="en-US" sz="3200" b="1" u="sng" dirty="0" smtClean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3990" y="136407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dt</a:t>
            </a:r>
            <a:r>
              <a:rPr lang="en-US" sz="3200" b="1" baseline="30000" dirty="0"/>
              <a:t>2</a:t>
            </a:r>
            <a:endParaRPr lang="en-US" sz="3200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52562" y="3810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28629" y="3072825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v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934200" y="762000"/>
            <a:ext cx="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3352800"/>
            <a:ext cx="3289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67600" y="92968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= -g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405266" y="214398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05266" y="2578387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dt</a:t>
            </a:r>
            <a:endParaRPr lang="en-US" sz="3200" b="1" dirty="0" smtClean="0"/>
          </a:p>
        </p:txBody>
      </p:sp>
      <p:sp>
        <p:nvSpPr>
          <p:cNvPr id="60" name="Left Bracket 59"/>
          <p:cNvSpPr/>
          <p:nvPr/>
        </p:nvSpPr>
        <p:spPr>
          <a:xfrm>
            <a:off x="1434142" y="2216436"/>
            <a:ext cx="93010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ket 60"/>
          <p:cNvSpPr/>
          <p:nvPr/>
        </p:nvSpPr>
        <p:spPr>
          <a:xfrm flipH="1">
            <a:off x="1861646" y="2220187"/>
            <a:ext cx="105895" cy="918151"/>
          </a:xfrm>
          <a:prstGeom prst="leftBracke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057400" y="2310825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-g t + v</a:t>
            </a:r>
            <a:r>
              <a:rPr lang="en-US" sz="3200" b="1" baseline="-25000" dirty="0" smtClean="0"/>
              <a:t>0</a:t>
            </a:r>
            <a:endParaRPr lang="en-US" sz="3200" b="1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222319" y="365760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-g t</a:t>
            </a:r>
            <a:r>
              <a:rPr lang="en-US" sz="3200" b="1" u="sng" baseline="30000" dirty="0" smtClean="0"/>
              <a:t>2</a:t>
            </a:r>
            <a:endParaRPr lang="en-US" sz="3200" b="1" u="sng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1468590" y="40621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133600" y="383482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 v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t + x</a:t>
            </a:r>
            <a:r>
              <a:rPr lang="en-US" sz="3200" b="1" baseline="-25000" dirty="0" smtClean="0"/>
              <a:t>0</a:t>
            </a:r>
            <a:endParaRPr lang="en-US" sz="3200" b="1" baseline="-25000" dirty="0"/>
          </a:p>
        </p:txBody>
      </p:sp>
      <p:sp>
        <p:nvSpPr>
          <p:cNvPr id="8" name="Oval 7"/>
          <p:cNvSpPr/>
          <p:nvPr/>
        </p:nvSpPr>
        <p:spPr>
          <a:xfrm>
            <a:off x="304800" y="2057400"/>
            <a:ext cx="3810000" cy="12954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794" y="3581400"/>
            <a:ext cx="3810000" cy="12954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239000" y="3048000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4860568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hardest problem will be to solve two simultaneous equations.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88350" y="3072825"/>
            <a:ext cx="1598050" cy="1787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24200" y="4860568"/>
            <a:ext cx="381000" cy="24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419" y="49036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6647" y="4800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029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0873" y="48884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Slope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71" y="1142999"/>
            <a:ext cx="4388370" cy="35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2" y="1176338"/>
            <a:ext cx="4346578" cy="346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031" y="1345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419" y="49036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6647" y="4800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029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0873" y="48884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Slope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7529"/>
            <a:ext cx="5367338" cy="42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419" y="49036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6647" y="4800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029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0873" y="48884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Slope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73" y="1295400"/>
            <a:ext cx="4397927" cy="350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5351"/>
            <a:ext cx="4365426" cy="34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9035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=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5028" y="180055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Δ</a:t>
            </a:r>
            <a:r>
              <a:rPr lang="en-US" b="1" u="sng" dirty="0" smtClean="0">
                <a:solidFill>
                  <a:srgbClr val="FF0000"/>
                </a:solidFill>
              </a:rPr>
              <a:t>x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2181" y="202915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879" y="1888427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≈</a:t>
            </a:r>
            <a:r>
              <a:rPr lang="en-US" b="1" dirty="0" smtClean="0">
                <a:solidFill>
                  <a:srgbClr val="FF0000"/>
                </a:solidFill>
              </a:rPr>
              <a:t> Slope (if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t small enough)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571500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7395" y="57912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15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0985" y="838200"/>
            <a:ext cx="267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constantly changing,</a:t>
            </a:r>
          </a:p>
          <a:p>
            <a:r>
              <a:rPr lang="en-US" dirty="0" smtClean="0"/>
              <a:t>V changes in time!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08005" y="2983468"/>
            <a:ext cx="278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slope at time =  2.8 sec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573580" y="1600200"/>
            <a:ext cx="2237494" cy="385025"/>
            <a:chOff x="6963075" y="725709"/>
            <a:chExt cx="2237494" cy="3850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963075" y="926068"/>
              <a:ext cx="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63075" y="926068"/>
              <a:ext cx="79645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675793" y="725709"/>
              <a:ext cx="152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approximately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01099"/>
            <a:ext cx="5425444" cy="43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2" y="196334"/>
            <a:ext cx="898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Given a displacement history, calculate the velocity history.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5560" y="5828096"/>
            <a:ext cx="5943600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9157" y="5791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= 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9160" y="5535708"/>
            <a:ext cx="111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 axis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05560" y="5723021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715000"/>
            <a:ext cx="0" cy="2286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7395" y="57912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= 15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08005" y="1905000"/>
            <a:ext cx="278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slope at time =  2.8 sec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46" y="2866173"/>
            <a:ext cx="2178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66428"/>
            <a:ext cx="5095875" cy="40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58554" y="96143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 =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84782" y="85840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Δ</a:t>
            </a:r>
            <a:r>
              <a:rPr lang="en-US" b="1" u="sng" dirty="0" smtClean="0"/>
              <a:t>x</a:t>
            </a:r>
            <a:endParaRPr lang="en-US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1935" y="108700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11633" y="94627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 Math"/>
                <a:ea typeface="Cambria Math"/>
              </a:rPr>
              <a:t>≈</a:t>
            </a:r>
            <a:r>
              <a:rPr lang="en-US" b="1" dirty="0" smtClean="0"/>
              <a:t> Slope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90CE-68BC-4AFA-9C2F-CCB1953119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1762</Words>
  <Application>Microsoft Office PowerPoint</Application>
  <PresentationFormat>On-screen Show (4:3)</PresentationFormat>
  <Paragraphs>499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Calculus in Physics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for Physics</dc:title>
  <dc:creator>Mark W Hoffman</dc:creator>
  <cp:lastModifiedBy>Mark W Hoffman</cp:lastModifiedBy>
  <cp:revision>150</cp:revision>
  <dcterms:created xsi:type="dcterms:W3CDTF">2012-08-02T01:56:56Z</dcterms:created>
  <dcterms:modified xsi:type="dcterms:W3CDTF">2012-08-31T04:03:50Z</dcterms:modified>
</cp:coreProperties>
</file>