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5FAF5-A520-4438-A605-453E8BE7FC1A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84618-6747-4C81-97C5-51D6BFC22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79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9CFE7-BDA9-4350-85EA-C224AC564096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538C1-50B5-4D63-878D-30A1DEB18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6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538C1-50B5-4D63-878D-30A1DEB18E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61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9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3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1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5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4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6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5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1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7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1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2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04B9C-EB51-4D8E-B65A-AB63CF1B18D5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47D62-46D9-473E-B1B7-605D4A8D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762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Engineering Principle #1: Neutral Buoyancy &amp; Stability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76200" y="29718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Neutrally Buoyant - </a:t>
            </a:r>
            <a:r>
              <a:rPr lang="en-US" sz="2400" b="1" dirty="0"/>
              <a:t>An object that will neither sink nor float</a:t>
            </a:r>
            <a:r>
              <a:rPr lang="en-US" sz="2400" b="1" dirty="0" smtClean="0"/>
              <a:t>. W = B</a:t>
            </a:r>
            <a:endParaRPr lang="en-US" sz="24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0" y="762000"/>
            <a:ext cx="7802078" cy="985630"/>
            <a:chOff x="0" y="762000"/>
            <a:chExt cx="7802078" cy="985630"/>
          </a:xfrm>
        </p:grpSpPr>
        <p:sp>
          <p:nvSpPr>
            <p:cNvPr id="4" name="Oval 3"/>
            <p:cNvSpPr/>
            <p:nvPr/>
          </p:nvSpPr>
          <p:spPr>
            <a:xfrm>
              <a:off x="7010400" y="904965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7200900" y="1095465"/>
              <a:ext cx="0" cy="4953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7391400" y="1285965"/>
              <a:ext cx="410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W</a:t>
              </a:r>
              <a:endParaRPr lang="en-US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0" y="762000"/>
              <a:ext cx="5867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itchFamily="34" charset="0"/>
                <a:buChar char="•"/>
              </a:pPr>
              <a:r>
                <a:rPr lang="en-US" sz="2400" b="1" dirty="0" smtClean="0"/>
                <a:t>Weight (W) – Measure of the gravitational force on an object (not submerged)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1905000"/>
            <a:ext cx="9067800" cy="830997"/>
            <a:chOff x="0" y="1905000"/>
            <a:chExt cx="9067800" cy="83099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6324600" y="1905000"/>
              <a:ext cx="2743200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0" y="1905000"/>
              <a:ext cx="5867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itchFamily="34" charset="0"/>
                <a:buChar char="•"/>
              </a:pPr>
              <a:r>
                <a:rPr lang="en-US" sz="2400" b="1" dirty="0" smtClean="0"/>
                <a:t>Buoyancy (B) - </a:t>
              </a:r>
              <a:r>
                <a:rPr lang="en-US" sz="2400" b="1" dirty="0"/>
                <a:t>Upward force exerted by a liquid on an immersed or floating object</a:t>
              </a:r>
              <a:r>
                <a:rPr lang="en-US" sz="2400" b="1" dirty="0" smtClean="0"/>
                <a:t>.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010400" y="2209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0800000">
              <a:off x="7200900" y="1905000"/>
              <a:ext cx="0" cy="4953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490861" y="2169467"/>
              <a:ext cx="410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B</a:t>
              </a:r>
              <a:endParaRPr lang="en-US" sz="2400" b="1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7802078" y="1981200"/>
              <a:ext cx="1066800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136556" y="2057400"/>
              <a:ext cx="397844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212756" y="2133600"/>
              <a:ext cx="27512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>
            <a:off x="0" y="28956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010400" y="3505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200900" y="3695700"/>
            <a:ext cx="0" cy="4953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391400" y="3886200"/>
            <a:ext cx="410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cxnSp>
        <p:nvCxnSpPr>
          <p:cNvPr id="28" name="Straight Arrow Connector 27"/>
          <p:cNvCxnSpPr/>
          <p:nvPr/>
        </p:nvCxnSpPr>
        <p:spPr>
          <a:xfrm rot="10800000">
            <a:off x="7200900" y="3160068"/>
            <a:ext cx="0" cy="4953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705600" y="3193704"/>
            <a:ext cx="410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</a:t>
            </a:r>
            <a:endParaRPr lang="en-US" sz="2400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324600" y="3160068"/>
            <a:ext cx="27432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802078" y="3236268"/>
            <a:ext cx="10668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136556" y="3312468"/>
            <a:ext cx="397844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212756" y="3388668"/>
            <a:ext cx="275122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744678" y="381510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 = B</a:t>
            </a:r>
            <a:endParaRPr lang="en-US" sz="2400" b="1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0" y="42672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-8021" y="5070374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Center of Gravity (CG) – Point where the weight of the entire body can be considered to act.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-32084" y="426214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Center of Buoyancy (CB) – Center of gravity of the displaced fluid.</a:t>
            </a:r>
            <a:endParaRPr lang="en-US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41669" y="6206509"/>
            <a:ext cx="910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Design Goal: Nearly Neutrally Buoyant with CB above CG.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0" y="4509438"/>
            <a:ext cx="9144000" cy="1738962"/>
            <a:chOff x="0" y="4509438"/>
            <a:chExt cx="9144000" cy="1738962"/>
          </a:xfrm>
        </p:grpSpPr>
        <p:sp>
          <p:nvSpPr>
            <p:cNvPr id="38" name="Oval 37"/>
            <p:cNvSpPr/>
            <p:nvPr/>
          </p:nvSpPr>
          <p:spPr>
            <a:xfrm>
              <a:off x="6247197" y="4557217"/>
              <a:ext cx="480461" cy="4804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278479" y="5190078"/>
              <a:ext cx="480461" cy="480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6341044" y="4967316"/>
              <a:ext cx="0" cy="2931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665094" y="4967092"/>
              <a:ext cx="0" cy="2931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6898507" y="4509438"/>
              <a:ext cx="9954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Float</a:t>
              </a:r>
              <a:endParaRPr lang="en-US" sz="24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898507" y="5166817"/>
              <a:ext cx="11786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Weight</a:t>
              </a:r>
              <a:endParaRPr lang="en-US" sz="2400" b="1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8251257" y="4557217"/>
              <a:ext cx="480461" cy="4804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8282539" y="5190078"/>
              <a:ext cx="480461" cy="480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8345104" y="4967316"/>
              <a:ext cx="0" cy="2931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8669154" y="4967092"/>
              <a:ext cx="0" cy="2931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8400450" y="5062541"/>
              <a:ext cx="2286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395381" y="5058969"/>
              <a:ext cx="255587" cy="66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2" name="Straight Arrow Connector 51"/>
            <p:cNvCxnSpPr/>
            <p:nvPr/>
          </p:nvCxnSpPr>
          <p:spPr>
            <a:xfrm rot="10800000">
              <a:off x="8523174" y="4579046"/>
              <a:ext cx="0" cy="49530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8414085" y="5363889"/>
              <a:ext cx="2286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 rot="5400000">
              <a:off x="8422110" y="5367899"/>
              <a:ext cx="2286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8547235" y="5371508"/>
              <a:ext cx="0" cy="4953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0" y="6248400"/>
              <a:ext cx="914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543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 animBg="1"/>
      <p:bldP spid="27" grpId="0"/>
      <p:bldP spid="29" grpId="0"/>
      <p:bldP spid="34" grpId="0"/>
      <p:bldP spid="36" grpId="0"/>
      <p:bldP spid="37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762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Engineering Principle #2: Propulsion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990" y="1143000"/>
            <a:ext cx="9144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Friction (R) – Resistance to motion. (Tape, wax, plastic container, warping due to heat)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85801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Thrust (T) – Force that moves an object.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009900" y="3280201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Construction Goal: RMP before construction = RMP after construction.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97" y="2209800"/>
            <a:ext cx="2838809" cy="2735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6007126" y="685800"/>
            <a:ext cx="1604452" cy="461665"/>
            <a:chOff x="5596448" y="864632"/>
            <a:chExt cx="1604452" cy="46166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6041657" y="1094927"/>
              <a:ext cx="473644" cy="5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6518709" y="904965"/>
              <a:ext cx="682191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96448" y="864632"/>
              <a:ext cx="410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T</a:t>
              </a:r>
              <a:endParaRPr lang="en-US" sz="2400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014838" y="2577907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No load: 12500 rpm</a:t>
            </a:r>
          </a:p>
          <a:p>
            <a:r>
              <a:rPr lang="en-US" sz="2400" b="1" dirty="0" smtClean="0"/>
              <a:t>Max efficiency: 9820 </a:t>
            </a:r>
            <a:r>
              <a:rPr lang="en-US" sz="2400" b="1" dirty="0" err="1" smtClean="0"/>
              <a:t>rmp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2284563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14838" y="2209800"/>
            <a:ext cx="5075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Motor part number 232022: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152400" y="3352800"/>
            <a:ext cx="1103536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endCxn id="20" idx="1"/>
          </p:cNvCxnSpPr>
          <p:nvPr/>
        </p:nvCxnSpPr>
        <p:spPr>
          <a:xfrm flipV="1">
            <a:off x="1250137" y="2440633"/>
            <a:ext cx="2764701" cy="1064567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298667" y="4251388"/>
            <a:ext cx="4898951" cy="3044380"/>
            <a:chOff x="298667" y="4251388"/>
            <a:chExt cx="4898951" cy="3044380"/>
          </a:xfrm>
        </p:grpSpPr>
        <p:grpSp>
          <p:nvGrpSpPr>
            <p:cNvPr id="8" name="Group 7"/>
            <p:cNvGrpSpPr/>
            <p:nvPr/>
          </p:nvGrpSpPr>
          <p:grpSpPr>
            <a:xfrm>
              <a:off x="298667" y="4946217"/>
              <a:ext cx="3965579" cy="1754794"/>
              <a:chOff x="4035420" y="2859924"/>
              <a:chExt cx="3965579" cy="1754794"/>
            </a:xfrm>
          </p:grpSpPr>
          <p:pic>
            <p:nvPicPr>
              <p:cNvPr id="18" name="Picture 3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15" t="43374" r="68751" b="36746"/>
              <a:stretch/>
            </p:blipFill>
            <p:spPr bwMode="auto">
              <a:xfrm>
                <a:off x="5737532" y="2859924"/>
                <a:ext cx="2263467" cy="16040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19" name="Straight Arrow Connector 18"/>
              <p:cNvCxnSpPr/>
              <p:nvPr/>
            </p:nvCxnSpPr>
            <p:spPr>
              <a:xfrm flipV="1">
                <a:off x="4236248" y="4153053"/>
                <a:ext cx="1501285" cy="45434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4035420" y="4153053"/>
                <a:ext cx="4016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T</a:t>
                </a:r>
                <a:endParaRPr lang="en-US" sz="2400" b="1" baseline="-25000" dirty="0"/>
              </a:p>
            </p:txBody>
          </p:sp>
        </p:grpSp>
        <p:sp>
          <p:nvSpPr>
            <p:cNvPr id="23" name="Arc 22"/>
            <p:cNvSpPr/>
            <p:nvPr/>
          </p:nvSpPr>
          <p:spPr>
            <a:xfrm rot="17060148">
              <a:off x="1336994" y="5674520"/>
              <a:ext cx="2285982" cy="956513"/>
            </a:xfrm>
            <a:prstGeom prst="arc">
              <a:avLst/>
            </a:prstGeom>
            <a:ln w="635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2000780" y="4251388"/>
              <a:ext cx="2772502" cy="1680958"/>
              <a:chOff x="2000780" y="4251388"/>
              <a:chExt cx="2772502" cy="1680958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flipV="1">
                <a:off x="2645435" y="4600664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3071596" y="4449951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V="1">
                <a:off x="3581400" y="4255672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4191000" y="4251388"/>
                <a:ext cx="582282" cy="214268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2000780" y="5532456"/>
                <a:ext cx="209020" cy="399890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-3240000" flipV="1">
                <a:off x="2148840" y="5410200"/>
                <a:ext cx="228600" cy="17392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2276706" y="5867400"/>
              <a:ext cx="2920912" cy="807536"/>
              <a:chOff x="2276706" y="5902622"/>
              <a:chExt cx="2920912" cy="807536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 flipV="1">
                <a:off x="2950914" y="6281622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3377075" y="6130909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3886879" y="5936630"/>
                <a:ext cx="1164565" cy="428536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4615336" y="5902622"/>
                <a:ext cx="582282" cy="214268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2276706" y="6565111"/>
                <a:ext cx="355781" cy="128580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22020000" flipV="1">
                <a:off x="2578028" y="6678095"/>
                <a:ext cx="228600" cy="17392"/>
              </a:xfrm>
              <a:prstGeom prst="line">
                <a:avLst/>
              </a:prstGeom>
              <a:ln w="63500">
                <a:solidFill>
                  <a:srgbClr val="00B05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Arc 38"/>
              <p:cNvSpPr/>
              <p:nvPr/>
            </p:nvSpPr>
            <p:spPr>
              <a:xfrm rot="10187643">
                <a:off x="2471159" y="6382595"/>
                <a:ext cx="1036092" cy="279481"/>
              </a:xfrm>
              <a:prstGeom prst="arc">
                <a:avLst/>
              </a:prstGeom>
              <a:ln w="635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2" name="TextBox 51"/>
          <p:cNvSpPr txBox="1"/>
          <p:nvPr/>
        </p:nvSpPr>
        <p:spPr>
          <a:xfrm>
            <a:off x="4688259" y="4814932"/>
            <a:ext cx="422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Design Goal: Undisturbed flow to propeller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442" y="1900535"/>
            <a:ext cx="916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Revolutions per minute (rpm) – Number of turns in a minute.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5098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1" grpId="0"/>
      <p:bldP spid="15" grpId="0"/>
      <p:bldP spid="20" grpId="0"/>
      <p:bldP spid="9" grpId="0" animBg="1"/>
      <p:bldP spid="52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762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Engineering Principle #3: Drag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9303" y="2507729"/>
            <a:ext cx="9137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Drag (D) = (Drag Coefficient) (Area) (Velocity)</a:t>
            </a:r>
            <a:r>
              <a:rPr lang="en-US" sz="2400" b="1" baseline="30000" dirty="0" smtClean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85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Drag (D) – Resistance of motion through a medium.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669" y="5943600"/>
            <a:ext cx="91023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Design Goal: Minimize Drag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16360"/>
            <a:ext cx="2105522" cy="140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21" r="5599" b="19626"/>
          <a:stretch/>
        </p:blipFill>
        <p:spPr bwMode="auto">
          <a:xfrm>
            <a:off x="756679" y="3124200"/>
            <a:ext cx="2900921" cy="192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546113" y="1244866"/>
            <a:ext cx="1604452" cy="1043642"/>
            <a:chOff x="340774" y="1576187"/>
            <a:chExt cx="1604452" cy="1043642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785983" y="1806482"/>
              <a:ext cx="473644" cy="5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1263035" y="1616520"/>
              <a:ext cx="682191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0774" y="1576187"/>
              <a:ext cx="410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T</a:t>
              </a:r>
              <a:endParaRPr lang="en-US" sz="24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1000" y="2158164"/>
              <a:ext cx="1473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Standard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0" y="1147465"/>
            <a:ext cx="1600200" cy="1371600"/>
            <a:chOff x="3048000" y="1147465"/>
            <a:chExt cx="1600200" cy="1371600"/>
          </a:xfrm>
        </p:grpSpPr>
        <p:grpSp>
          <p:nvGrpSpPr>
            <p:cNvPr id="3" name="Group 2"/>
            <p:cNvGrpSpPr/>
            <p:nvPr/>
          </p:nvGrpSpPr>
          <p:grpSpPr>
            <a:xfrm>
              <a:off x="3077877" y="1147465"/>
              <a:ext cx="1349743" cy="381000"/>
              <a:chOff x="6041657" y="904965"/>
              <a:chExt cx="1349743" cy="3810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7010400" y="904965"/>
                <a:ext cx="381000" cy="381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Arrow Connector 5"/>
              <p:cNvCxnSpPr/>
              <p:nvPr/>
            </p:nvCxnSpPr>
            <p:spPr>
              <a:xfrm flipV="1">
                <a:off x="6041657" y="1094927"/>
                <a:ext cx="473644" cy="5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Rectangle 4"/>
              <p:cNvSpPr/>
              <p:nvPr/>
            </p:nvSpPr>
            <p:spPr>
              <a:xfrm>
                <a:off x="6518709" y="904965"/>
                <a:ext cx="682191" cy="3810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flipV="1">
              <a:off x="3048000" y="1866637"/>
              <a:ext cx="473644" cy="5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3525052" y="1676675"/>
              <a:ext cx="682191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74733" y="2057400"/>
              <a:ext cx="1473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Improved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 rot="18987455">
              <a:off x="4088866" y="1727048"/>
              <a:ext cx="269320" cy="28120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637815" y="4191000"/>
            <a:ext cx="3382055" cy="1808639"/>
            <a:chOff x="4637815" y="4191000"/>
            <a:chExt cx="3382055" cy="1808639"/>
          </a:xfrm>
        </p:grpSpPr>
        <p:pic>
          <p:nvPicPr>
            <p:cNvPr id="38" name="Picture 1027" descr="C:\Documents and Settings\Administrator\My Documents\Business\Organization\Code 66\Approved for Public Release\albacore2[1]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1670" y="4238626"/>
              <a:ext cx="3124200" cy="17610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4637815" y="4191000"/>
              <a:ext cx="3382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USS Albacore (AGSS 569)</a:t>
              </a:r>
              <a:endParaRPr lang="en-US" sz="2400" b="1" baseline="30000" dirty="0" smtClean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858330" y="2971800"/>
            <a:ext cx="5295070" cy="1266826"/>
            <a:chOff x="2590800" y="2971800"/>
            <a:chExt cx="5295070" cy="1266826"/>
          </a:xfrm>
        </p:grpSpPr>
        <p:grpSp>
          <p:nvGrpSpPr>
            <p:cNvPr id="9" name="Group 8"/>
            <p:cNvGrpSpPr/>
            <p:nvPr/>
          </p:nvGrpSpPr>
          <p:grpSpPr>
            <a:xfrm>
              <a:off x="4592834" y="2971800"/>
              <a:ext cx="3293036" cy="1266826"/>
              <a:chOff x="3474725" y="3810000"/>
              <a:chExt cx="3293036" cy="1266826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178" y="3810000"/>
                <a:ext cx="1561583" cy="12668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Rectangle 7"/>
              <p:cNvSpPr/>
              <p:nvPr/>
            </p:nvSpPr>
            <p:spPr>
              <a:xfrm>
                <a:off x="3474725" y="3923894"/>
                <a:ext cx="2466675" cy="991405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2590800" y="3429000"/>
              <a:ext cx="1938508" cy="0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925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762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Engineering Principle #4: Maneuverability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762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A. Turns (usually 2 motors)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-1604" y="5983516"/>
            <a:ext cx="910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Design Goal: Match degree of maneuverability with mission.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21" r="5599" b="19626"/>
          <a:stretch/>
        </p:blipFill>
        <p:spPr bwMode="auto">
          <a:xfrm>
            <a:off x="1421124" y="3934481"/>
            <a:ext cx="2900921" cy="192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581" y="1307432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1447800" y="1968365"/>
            <a:ext cx="1473467" cy="1094371"/>
            <a:chOff x="1447800" y="1968365"/>
            <a:chExt cx="1473467" cy="1094371"/>
          </a:xfrm>
        </p:grpSpPr>
        <p:sp>
          <p:nvSpPr>
            <p:cNvPr id="8" name="Oval 7"/>
            <p:cNvSpPr/>
            <p:nvPr/>
          </p:nvSpPr>
          <p:spPr>
            <a:xfrm>
              <a:off x="1580353" y="2051180"/>
              <a:ext cx="165631" cy="16563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590800" y="1968365"/>
              <a:ext cx="165631" cy="16563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47800" y="2601071"/>
              <a:ext cx="1473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Standard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953000" y="1981200"/>
            <a:ext cx="2209800" cy="1057275"/>
            <a:chOff x="4953000" y="1981200"/>
            <a:chExt cx="2209800" cy="1057275"/>
          </a:xfrm>
        </p:grpSpPr>
        <p:sp>
          <p:nvSpPr>
            <p:cNvPr id="24" name="Oval 23"/>
            <p:cNvSpPr/>
            <p:nvPr/>
          </p:nvSpPr>
          <p:spPr>
            <a:xfrm>
              <a:off x="4953000" y="2091494"/>
              <a:ext cx="165631" cy="16563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997169" y="1981200"/>
              <a:ext cx="165631" cy="16563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91099" y="2576810"/>
              <a:ext cx="15763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Improved</a:t>
              </a:r>
              <a:endParaRPr lang="en-US" sz="2400" b="1" baseline="-25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56431" y="3934481"/>
            <a:ext cx="777843" cy="1203644"/>
            <a:chOff x="7854657" y="3733800"/>
            <a:chExt cx="777843" cy="1203644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8045156" y="3822402"/>
              <a:ext cx="0" cy="43285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 rot="5400000">
              <a:off x="7704061" y="4405849"/>
              <a:ext cx="682191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21822" y="3733800"/>
              <a:ext cx="410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T</a:t>
              </a:r>
              <a:endParaRPr lang="en-US" sz="2400" b="1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0" y="338421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B. Dive/Surface (usually 1 motor)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9580" y="3545035"/>
            <a:ext cx="38934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For maneuverability with a single motor, it must be located near the midpoint of the line between the CG and CB.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473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5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762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Engineering Principle #5: Motion (Newton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 L:aw)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net</a:t>
            </a:r>
            <a:r>
              <a:rPr lang="en-US" sz="3200" b="1" dirty="0" smtClean="0"/>
              <a:t> = (Mass)</a:t>
            </a:r>
            <a:r>
              <a:rPr lang="en-US" sz="3200" b="1" baseline="-25000" dirty="0" smtClean="0"/>
              <a:t>total</a:t>
            </a:r>
            <a:r>
              <a:rPr lang="en-US" sz="3200" b="1" dirty="0" smtClean="0"/>
              <a:t> (Acceleration)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36653" y="3733800"/>
            <a:ext cx="57984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Design Goal: Maximize acceleration (Minimize total mass) while ensuring stability.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90" y="3429000"/>
            <a:ext cx="2838809" cy="2735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flipV="1">
            <a:off x="1762983" y="3726770"/>
            <a:ext cx="1388121" cy="11397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37311" y="3421606"/>
            <a:ext cx="783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 </a:t>
            </a:r>
            <a:r>
              <a:rPr lang="en-US" sz="2800" b="1" baseline="-25000" dirty="0" smtClean="0"/>
              <a:t>net</a:t>
            </a:r>
            <a:endParaRPr lang="en-US" sz="2800" b="1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-17646" y="1352390"/>
            <a:ext cx="4665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net</a:t>
            </a:r>
            <a:r>
              <a:rPr lang="en-US" sz="3200" b="1" dirty="0" smtClean="0"/>
              <a:t> = Thrust (T) – Drag (D)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05399" y="1029224"/>
            <a:ext cx="4169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Mass – The amount of material.</a:t>
            </a:r>
          </a:p>
          <a:p>
            <a:pPr algn="ctr"/>
            <a:r>
              <a:rPr lang="en-US" b="1" dirty="0" smtClean="0"/>
              <a:t>Acceleration – Rate of change of velocity.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-17646" y="21336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(Mass)</a:t>
            </a:r>
            <a:r>
              <a:rPr lang="en-US" sz="3200" b="1" baseline="-25000" dirty="0" smtClean="0"/>
              <a:t>total</a:t>
            </a:r>
            <a:r>
              <a:rPr lang="en-US" sz="3200" b="1" dirty="0" smtClean="0"/>
              <a:t> = Mass of vehicle plus added mass of water moving with vehicle. </a:t>
            </a:r>
          </a:p>
        </p:txBody>
      </p:sp>
    </p:spTree>
    <p:extLst>
      <p:ext uri="{BB962C8B-B14F-4D97-AF65-F5344CB8AC3E}">
        <p14:creationId xmlns:p14="http://schemas.microsoft.com/office/powerpoint/2010/main" val="197026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646" y="1"/>
            <a:ext cx="9161646" cy="53339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Engineering Design Flowchart</a:t>
            </a:r>
            <a:endParaRPr lang="en-US" sz="32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5334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941655" y="759767"/>
            <a:ext cx="2325893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Identify Problem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43648" y="1367135"/>
            <a:ext cx="3915944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Identify criteria &amp; constraints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703508" y="1976735"/>
            <a:ext cx="2835648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Brainstorm solutions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803974" y="2586335"/>
            <a:ext cx="2606226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Select an approach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95168" y="3195935"/>
            <a:ext cx="2186432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Build prototype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755018" y="3862755"/>
            <a:ext cx="693203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Test</a:t>
            </a:r>
            <a:endParaRPr lang="en-US" sz="2400" b="1" dirty="0"/>
          </a:p>
        </p:txBody>
      </p:sp>
      <p:sp>
        <p:nvSpPr>
          <p:cNvPr id="6" name="Diamond 5"/>
          <p:cNvSpPr/>
          <p:nvPr/>
        </p:nvSpPr>
        <p:spPr>
          <a:xfrm>
            <a:off x="3365067" y="4495800"/>
            <a:ext cx="1512530" cy="1512530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505200" y="5021232"/>
            <a:ext cx="1247329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Modify?</a:t>
            </a:r>
            <a:endParaRPr lang="en-US" sz="2400" b="1" dirty="0"/>
          </a:p>
        </p:txBody>
      </p:sp>
      <p:cxnSp>
        <p:nvCxnSpPr>
          <p:cNvPr id="8" name="Elbow Connector 7"/>
          <p:cNvCxnSpPr>
            <a:stCxn id="6" idx="3"/>
          </p:cNvCxnSpPr>
          <p:nvPr/>
        </p:nvCxnSpPr>
        <p:spPr>
          <a:xfrm flipV="1">
            <a:off x="4877597" y="990599"/>
            <a:ext cx="2132803" cy="4261466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3" idx="3"/>
          </p:cNvCxnSpPr>
          <p:nvPr/>
        </p:nvCxnSpPr>
        <p:spPr>
          <a:xfrm flipH="1">
            <a:off x="5267548" y="990599"/>
            <a:ext cx="1742852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53967" y="4872335"/>
            <a:ext cx="599267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Yes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313151" y="5777497"/>
            <a:ext cx="551754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No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697792" y="6320135"/>
            <a:ext cx="864339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Done</a:t>
            </a:r>
            <a:endParaRPr lang="en-US" sz="2400" b="1" dirty="0"/>
          </a:p>
        </p:txBody>
      </p:sp>
      <p:cxnSp>
        <p:nvCxnSpPr>
          <p:cNvPr id="31" name="Straight Arrow Connector 30"/>
          <p:cNvCxnSpPr>
            <a:stCxn id="6" idx="2"/>
            <a:endCxn id="34" idx="0"/>
          </p:cNvCxnSpPr>
          <p:nvPr/>
        </p:nvCxnSpPr>
        <p:spPr>
          <a:xfrm>
            <a:off x="4121332" y="6008330"/>
            <a:ext cx="0" cy="3118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107087" y="432442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4114800" y="365760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4114800" y="295282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4114800" y="241942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4114800" y="180982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4114800" y="1200220"/>
            <a:ext cx="0" cy="247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95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411</Words>
  <Application>Microsoft Office PowerPoint</Application>
  <PresentationFormat>On-screen Show (4:3)</PresentationFormat>
  <Paragraphs>66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Engineering Principle #1: Neutral Buoyancy &amp; Stability</vt:lpstr>
      <vt:lpstr>Engineering Principle #2: Propulsion</vt:lpstr>
      <vt:lpstr>Engineering Principle #3: Drag</vt:lpstr>
      <vt:lpstr>Engineering Principle #4: Maneuverability</vt:lpstr>
      <vt:lpstr>Engineering Principle #5: Motion (Newton 2nd L:aw)</vt:lpstr>
      <vt:lpstr>Engineering Design Flowchart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W Hoffman</dc:creator>
  <cp:lastModifiedBy>Mark W Hoffman</cp:lastModifiedBy>
  <cp:revision>50</cp:revision>
  <cp:lastPrinted>2012-06-03T19:15:56Z</cp:lastPrinted>
  <dcterms:created xsi:type="dcterms:W3CDTF">2012-06-03T02:34:06Z</dcterms:created>
  <dcterms:modified xsi:type="dcterms:W3CDTF">2012-06-03T19:17:59Z</dcterms:modified>
</cp:coreProperties>
</file>